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77" r:id="rId3"/>
    <p:sldId id="278" r:id="rId4"/>
    <p:sldId id="279" r:id="rId5"/>
    <p:sldId id="314" r:id="rId6"/>
    <p:sldId id="315" r:id="rId7"/>
    <p:sldId id="280" r:id="rId8"/>
    <p:sldId id="281" r:id="rId9"/>
    <p:sldId id="282" r:id="rId10"/>
    <p:sldId id="316" r:id="rId11"/>
    <p:sldId id="317" r:id="rId12"/>
    <p:sldId id="283" r:id="rId13"/>
    <p:sldId id="284" r:id="rId14"/>
    <p:sldId id="285" r:id="rId15"/>
    <p:sldId id="286" r:id="rId16"/>
    <p:sldId id="287" r:id="rId17"/>
    <p:sldId id="318" r:id="rId18"/>
    <p:sldId id="319" r:id="rId19"/>
    <p:sldId id="341" r:id="rId20"/>
    <p:sldId id="289" r:id="rId21"/>
    <p:sldId id="290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292" r:id="rId40"/>
    <p:sldId id="296" r:id="rId41"/>
    <p:sldId id="293" r:id="rId42"/>
    <p:sldId id="295" r:id="rId43"/>
    <p:sldId id="294" r:id="rId44"/>
    <p:sldId id="291" r:id="rId4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2DD0-72CE-4ECB-BA85-8DD880770B5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79057-09E1-4715-8045-82F70F64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60CE36-3D02-42D1-B644-8A8D4309AB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1C0D6C-A79A-48E6-914B-F834B5671C4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02935D6F-47F5-4A16-84CA-DE3537AEEE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73A2BAC1-30DC-431F-B5AC-2882FD5935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F07FAC-79DC-4F7C-9739-1CAF177BE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61AB24-C5E9-4796-A63E-EAA221A5C6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28706" name="Rectangle 2">
            <a:extLst>
              <a:ext uri="{FF2B5EF4-FFF2-40B4-BE49-F238E27FC236}">
                <a16:creationId xmlns:a16="http://schemas.microsoft.com/office/drawing/2014/main" id="{9DE01032-D046-4FED-96ED-E685119B4D9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>
            <a:extLst>
              <a:ext uri="{FF2B5EF4-FFF2-40B4-BE49-F238E27FC236}">
                <a16:creationId xmlns:a16="http://schemas.microsoft.com/office/drawing/2014/main" id="{825E99F0-8D5D-4FBF-9750-27B7955EE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7250941-7187-4723-B8C6-F0664C7E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E5DB-B2A8-4B22-9159-64F36680408B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30754" name="Rectangle 2">
            <a:extLst>
              <a:ext uri="{FF2B5EF4-FFF2-40B4-BE49-F238E27FC236}">
                <a16:creationId xmlns:a16="http://schemas.microsoft.com/office/drawing/2014/main" id="{734716E5-AB79-427A-A9C3-6EF57ACE71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>
            <a:extLst>
              <a:ext uri="{FF2B5EF4-FFF2-40B4-BE49-F238E27FC236}">
                <a16:creationId xmlns:a16="http://schemas.microsoft.com/office/drawing/2014/main" id="{AA832A36-8774-472D-8D93-9F136DF8AF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9F7B66C-7B79-4AA6-94B7-E0E3B259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EFEC2-F884-4DB9-8A58-36450F5A7514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32802" name="Rectangle 2">
            <a:extLst>
              <a:ext uri="{FF2B5EF4-FFF2-40B4-BE49-F238E27FC236}">
                <a16:creationId xmlns:a16="http://schemas.microsoft.com/office/drawing/2014/main" id="{0AF6BB88-DB7F-4FC5-8FCB-EF6759BA0C3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>
            <a:extLst>
              <a:ext uri="{FF2B5EF4-FFF2-40B4-BE49-F238E27FC236}">
                <a16:creationId xmlns:a16="http://schemas.microsoft.com/office/drawing/2014/main" id="{6D1BEE1F-E643-4ACB-A95E-26BF2AC9A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6589ACA-C8FD-4245-9009-E4BE1B51C4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F0CF2D-31DE-49CE-A0C5-26F11B8C709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34850" name="Rectangle 2">
            <a:extLst>
              <a:ext uri="{FF2B5EF4-FFF2-40B4-BE49-F238E27FC236}">
                <a16:creationId xmlns:a16="http://schemas.microsoft.com/office/drawing/2014/main" id="{540994D6-FAA4-4B7B-B3D8-63C24982478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>
            <a:extLst>
              <a:ext uri="{FF2B5EF4-FFF2-40B4-BE49-F238E27FC236}">
                <a16:creationId xmlns:a16="http://schemas.microsoft.com/office/drawing/2014/main" id="{4994221F-7BF0-47C4-B570-B6C1C7F70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815A14D-4F1A-43D4-8007-1F245B254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88F780-0D29-4360-A1CF-3DBD54DD440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36898" name="Rectangle 2">
            <a:extLst>
              <a:ext uri="{FF2B5EF4-FFF2-40B4-BE49-F238E27FC236}">
                <a16:creationId xmlns:a16="http://schemas.microsoft.com/office/drawing/2014/main" id="{E5B059A8-4BC4-4082-8CE9-E702FDD0A4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>
            <a:extLst>
              <a:ext uri="{FF2B5EF4-FFF2-40B4-BE49-F238E27FC236}">
                <a16:creationId xmlns:a16="http://schemas.microsoft.com/office/drawing/2014/main" id="{6181EE28-DCE6-4770-840B-E1A5B073A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CA6A55D-E543-4313-BCD8-0351CF3BC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C4DFCE-6FB7-4CBC-AFCA-F25A94147E5A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38946" name="Rectangle 2">
            <a:extLst>
              <a:ext uri="{FF2B5EF4-FFF2-40B4-BE49-F238E27FC236}">
                <a16:creationId xmlns:a16="http://schemas.microsoft.com/office/drawing/2014/main" id="{4B13BDBE-75A8-4442-8C37-3FB7EE3BC5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17BE1F5F-44A3-4E2C-91AE-4CC3837A5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074192E-78DD-4EB6-B777-DD494B3BA2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97325A-C8C1-4E3B-AD02-215F2C129DD2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21284C71-A38D-4781-98A9-4FA61E6209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9A74677B-0960-4C90-AB98-5388928CF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42B0E58-5E2E-4B33-9612-8795D9DF2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B9EAF-FD13-4D75-964A-E1284E0997C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2F031C08-CF42-4F9D-B826-9E7070E2E8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F6190DC3-A412-4044-B061-14545EB07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79057-09E1-4715-8045-82F70F6407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1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A7A521-2226-4BFF-BC29-4E2FE4ECCB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7B2A17-9EAB-4947-BE72-A35AEDEB172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12322" name="Rectangle 2">
            <a:extLst>
              <a:ext uri="{FF2B5EF4-FFF2-40B4-BE49-F238E27FC236}">
                <a16:creationId xmlns:a16="http://schemas.microsoft.com/office/drawing/2014/main" id="{50857CAF-B942-471F-A453-DF91E50A2A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EC116B9E-E02E-4E96-8C17-81F56E93A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9FF0884-70CC-4AAD-9ABD-DC1B311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B70E95-C473-4F8F-BC11-41F07D82423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14370" name="Rectangle 2">
            <a:extLst>
              <a:ext uri="{FF2B5EF4-FFF2-40B4-BE49-F238E27FC236}">
                <a16:creationId xmlns:a16="http://schemas.microsoft.com/office/drawing/2014/main" id="{841072FC-8BE0-4397-A0BF-385B1DD981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3E0D41F7-E374-488B-B8BA-E07383FF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9EB92C-5979-4218-AA7A-78B3F5DA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3337BC-DA22-41D4-BA45-40935EF1244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316418" name="Rectangle 2">
            <a:extLst>
              <a:ext uri="{FF2B5EF4-FFF2-40B4-BE49-F238E27FC236}">
                <a16:creationId xmlns:a16="http://schemas.microsoft.com/office/drawing/2014/main" id="{CD07F237-B21B-4BBE-A5BC-81DE4A1850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A07034D5-CBFF-4742-935A-6E1FC6DF8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3B4124-B8A0-40BF-9374-2CF924361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F265B-9928-4DF6-AB3B-C0185611227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318466" name="Rectangle 2">
            <a:extLst>
              <a:ext uri="{FF2B5EF4-FFF2-40B4-BE49-F238E27FC236}">
                <a16:creationId xmlns:a16="http://schemas.microsoft.com/office/drawing/2014/main" id="{EFD06ADF-7FBF-4D83-8ACD-8EA1C962079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95A736A8-9427-4549-9286-89346466A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6B96E5-D708-477D-A73C-9242C1632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A81151-B35E-4D16-BD78-574AAE6D848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20514" name="Rectangle 2">
            <a:extLst>
              <a:ext uri="{FF2B5EF4-FFF2-40B4-BE49-F238E27FC236}">
                <a16:creationId xmlns:a16="http://schemas.microsoft.com/office/drawing/2014/main" id="{5D419370-0A7F-425A-8F8C-027178A5C9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F7357C74-6E81-4AEA-BDC2-130C27A7E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17682B-D26B-4E4E-9CC3-3AFC9C38C3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B2745C-009B-4AAB-A659-AE2FF89CAB4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22562" name="Rectangle 2">
            <a:extLst>
              <a:ext uri="{FF2B5EF4-FFF2-40B4-BE49-F238E27FC236}">
                <a16:creationId xmlns:a16="http://schemas.microsoft.com/office/drawing/2014/main" id="{AEB350A5-88BD-4112-9E11-7C2CABE8D6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CC5A4F49-A40D-4073-9462-17B627273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C42723-C5A6-4811-8169-769EB53B7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CED21-ABB7-43C4-94AA-03C17DF9AFE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24610" name="Rectangle 2">
            <a:extLst>
              <a:ext uri="{FF2B5EF4-FFF2-40B4-BE49-F238E27FC236}">
                <a16:creationId xmlns:a16="http://schemas.microsoft.com/office/drawing/2014/main" id="{76802B10-A6F5-404B-AD58-F95FE1579FB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id="{E3B04EEE-B5E4-4325-B756-EC26B92ED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75F947-D5B3-4AE8-9061-1A221432F0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7174C-0AF3-4954-A623-BB9AD1630B9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BDF049C5-171F-43F1-8E47-C279A15FD0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D17422A0-74F8-434B-B17F-85E2D325E0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26539" y="323341"/>
            <a:ext cx="53517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2610" y="-83565"/>
            <a:ext cx="8018779" cy="1577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58797"/>
            <a:ext cx="8072755" cy="431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23996" y="6372097"/>
            <a:ext cx="209613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EEE</a:t>
            </a:r>
            <a:r>
              <a:rPr spc="-25" dirty="0"/>
              <a:t> </a:t>
            </a:r>
            <a:r>
              <a:rPr dirty="0"/>
              <a:t>314:</a:t>
            </a:r>
            <a:r>
              <a:rPr spc="-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Communications</a:t>
            </a:r>
            <a:r>
              <a:rPr spc="-15" dirty="0"/>
              <a:t> </a:t>
            </a:r>
            <a:r>
              <a:rPr spc="-50" dirty="0"/>
              <a:t>&amp;</a:t>
            </a:r>
          </a:p>
          <a:p>
            <a:pPr marL="635" algn="ctr">
              <a:lnSpc>
                <a:spcPct val="100000"/>
              </a:lnSpc>
            </a:pPr>
            <a:r>
              <a:rPr dirty="0"/>
              <a:t>Computer</a:t>
            </a:r>
            <a:r>
              <a:rPr spc="-35" dirty="0"/>
              <a:t> </a:t>
            </a:r>
            <a:r>
              <a:rPr spc="-10" dirty="0"/>
              <a:t>Networks.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27719" y="6463538"/>
            <a:ext cx="2178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DCCN-Spring2013-CIIT@yahoogroups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995677"/>
            <a:ext cx="8991599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5344" marR="5080" indent="-843280">
              <a:lnSpc>
                <a:spcPct val="100000"/>
              </a:lnSpc>
              <a:spcBef>
                <a:spcPts val="95"/>
              </a:spcBef>
            </a:pPr>
            <a:r>
              <a:rPr lang="en-US" sz="4400" dirty="0">
                <a:latin typeface="Calibri"/>
                <a:cs typeface="Calibri"/>
              </a:rPr>
              <a:t>CE313 COMPUTER </a:t>
            </a:r>
            <a:r>
              <a:rPr sz="4400" spc="-20" dirty="0">
                <a:latin typeface="Calibri"/>
                <a:cs typeface="Calibri"/>
              </a:rPr>
              <a:t>COMMUNICATIONS </a:t>
            </a:r>
            <a:r>
              <a:rPr sz="4400" dirty="0">
                <a:latin typeface="Calibri"/>
                <a:cs typeface="Calibri"/>
              </a:rPr>
              <a:t>&amp;</a:t>
            </a:r>
            <a:r>
              <a:rPr sz="4400" spc="-13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COMPUTER</a:t>
            </a:r>
            <a:r>
              <a:rPr sz="4400" spc="-10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NETWORKS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A university has campuses across a city. Each campus has its own LAN. What network type connects them for shared library resources?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13813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A university has campuses across a city. Each campus has its own LAN. What network type connects them for shared library resources?"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→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MAN </a:t>
            </a:r>
          </a:p>
        </p:txBody>
      </p:sp>
    </p:spTree>
    <p:extLst>
      <p:ext uri="{BB962C8B-B14F-4D97-AF65-F5344CB8AC3E}">
        <p14:creationId xmlns:p14="http://schemas.microsoft.com/office/powerpoint/2010/main" val="207088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744" y="225806"/>
            <a:ext cx="51111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WIDE</a:t>
            </a:r>
            <a:r>
              <a:rPr spc="-130" dirty="0"/>
              <a:t> </a:t>
            </a:r>
            <a:r>
              <a:rPr dirty="0"/>
              <a:t>AREA</a:t>
            </a:r>
            <a:r>
              <a:rPr spc="-125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160017"/>
            <a:ext cx="7614920" cy="4805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marR="5080" indent="-283845" algn="just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long</a:t>
            </a:r>
            <a:r>
              <a:rPr sz="2000" spc="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distance</a:t>
            </a:r>
            <a:r>
              <a:rPr sz="20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transmission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2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voice,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video 	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geographic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areas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comprise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country, 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continent,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  <a:p>
            <a:pPr marL="297180" indent="-284480">
              <a:lnSpc>
                <a:spcPct val="100000"/>
              </a:lnSpc>
              <a:spcBef>
                <a:spcPts val="545"/>
              </a:spcBef>
              <a:buFont typeface="Arial MT"/>
              <a:buChar char="–"/>
              <a:tabLst>
                <a:tab pos="297180" algn="l"/>
              </a:tabLst>
            </a:pPr>
            <a:r>
              <a:rPr sz="2400" dirty="0">
                <a:latin typeface="Calibri"/>
                <a:cs typeface="Calibri"/>
              </a:rPr>
              <a:t>Switched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WAN:</a:t>
            </a:r>
            <a:endParaRPr sz="24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15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systems,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16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usually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comprise</a:t>
            </a:r>
            <a:r>
              <a:rPr sz="2000" spc="16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0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router 	</a:t>
            </a:r>
            <a:r>
              <a:rPr sz="2000" dirty="0">
                <a:latin typeface="Calibri"/>
                <a:cs typeface="Calibri"/>
              </a:rPr>
              <a:t>(internetworking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LAN 	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WAN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complex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backbones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  <a:p>
            <a:pPr marL="297180" indent="-284480">
              <a:lnSpc>
                <a:spcPct val="100000"/>
              </a:lnSpc>
              <a:spcBef>
                <a:spcPts val="550"/>
              </a:spcBef>
              <a:buFont typeface="Arial MT"/>
              <a:buChar char="–"/>
              <a:tabLst>
                <a:tab pos="297180" algn="l"/>
              </a:tabLst>
            </a:pPr>
            <a:r>
              <a:rPr sz="2400" spc="-25" dirty="0">
                <a:latin typeface="Calibri"/>
                <a:cs typeface="Calibri"/>
              </a:rPr>
              <a:t>Point-</a:t>
            </a:r>
            <a:r>
              <a:rPr sz="2400" spc="-20" dirty="0">
                <a:latin typeface="Calibri"/>
                <a:cs typeface="Calibri"/>
              </a:rPr>
              <a:t>to-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WAN:</a:t>
            </a:r>
            <a:endParaRPr sz="24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leased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telephone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cable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provider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connects 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home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Internet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provider 	(lSP).</a:t>
            </a:r>
            <a:endParaRPr sz="2000">
              <a:latin typeface="Calibri"/>
              <a:cs typeface="Calibri"/>
            </a:endParaRPr>
          </a:p>
          <a:p>
            <a:pPr marL="695325" marR="5080" lvl="1" indent="-22606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dial-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home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</a:t>
            </a:r>
            <a:r>
              <a:rPr sz="2000" spc="3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	</a:t>
            </a:r>
            <a:r>
              <a:rPr sz="2000" spc="-10" dirty="0">
                <a:latin typeface="Calibri"/>
                <a:cs typeface="Calibri"/>
              </a:rPr>
              <a:t>Internet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273" rIns="0" bIns="0" rtlCol="0">
            <a:spAutoFit/>
          </a:bodyPr>
          <a:lstStyle/>
          <a:p>
            <a:pPr marL="3482975" marR="5080" indent="-2926715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</a:t>
            </a:r>
            <a:r>
              <a:rPr sz="4000" spc="-70" dirty="0"/>
              <a:t> </a:t>
            </a:r>
            <a:r>
              <a:rPr sz="4000" dirty="0"/>
              <a:t>Switched</a:t>
            </a:r>
            <a:r>
              <a:rPr sz="4000" spc="-75" dirty="0"/>
              <a:t> </a:t>
            </a:r>
            <a:r>
              <a:rPr sz="4000" spc="-20" dirty="0"/>
              <a:t>WAN</a:t>
            </a:r>
            <a:r>
              <a:rPr sz="4000" spc="-55" dirty="0"/>
              <a:t> </a:t>
            </a:r>
            <a:r>
              <a:rPr sz="4000" dirty="0"/>
              <a:t>&amp;</a:t>
            </a:r>
            <a:r>
              <a:rPr sz="4000" spc="-75" dirty="0"/>
              <a:t> </a:t>
            </a:r>
            <a:r>
              <a:rPr sz="4000" spc="-30" dirty="0"/>
              <a:t>Point-</a:t>
            </a:r>
            <a:r>
              <a:rPr sz="4000" spc="-25" dirty="0"/>
              <a:t>to-</a:t>
            </a:r>
            <a:r>
              <a:rPr sz="4000" spc="-10" dirty="0"/>
              <a:t>Point </a:t>
            </a:r>
            <a:r>
              <a:rPr sz="4000" spc="-25" dirty="0"/>
              <a:t>WAN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125" y="1600263"/>
            <a:ext cx="6365875" cy="45116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50" marR="5080" indent="-199898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</a:t>
            </a:r>
            <a:r>
              <a:rPr sz="4000" spc="-75" dirty="0"/>
              <a:t> </a:t>
            </a:r>
            <a:r>
              <a:rPr sz="4000" spc="-10" dirty="0"/>
              <a:t>Heterogeneous</a:t>
            </a:r>
            <a:r>
              <a:rPr sz="4000" spc="-85" dirty="0"/>
              <a:t> </a:t>
            </a:r>
            <a:r>
              <a:rPr sz="4000" dirty="0"/>
              <a:t>Network</a:t>
            </a:r>
            <a:r>
              <a:rPr sz="4000" spc="-70" dirty="0"/>
              <a:t> </a:t>
            </a:r>
            <a:r>
              <a:rPr sz="4000" dirty="0"/>
              <a:t>made</a:t>
            </a:r>
            <a:r>
              <a:rPr sz="4000" spc="-75" dirty="0"/>
              <a:t> </a:t>
            </a:r>
            <a:r>
              <a:rPr sz="4000" dirty="0"/>
              <a:t>of</a:t>
            </a:r>
            <a:r>
              <a:rPr sz="4000" spc="-65" dirty="0"/>
              <a:t> </a:t>
            </a:r>
            <a:r>
              <a:rPr sz="4000" spc="-50" dirty="0"/>
              <a:t>4 </a:t>
            </a:r>
            <a:r>
              <a:rPr sz="4000" spc="-20" dirty="0"/>
              <a:t>WANs</a:t>
            </a:r>
            <a:r>
              <a:rPr sz="4000" spc="-75" dirty="0"/>
              <a:t> </a:t>
            </a:r>
            <a:r>
              <a:rPr sz="4000" dirty="0"/>
              <a:t>and</a:t>
            </a:r>
            <a:r>
              <a:rPr sz="4000" spc="-95" dirty="0"/>
              <a:t> </a:t>
            </a:r>
            <a:r>
              <a:rPr sz="4000" dirty="0"/>
              <a:t>2</a:t>
            </a:r>
            <a:r>
              <a:rPr sz="4000" spc="-70" dirty="0"/>
              <a:t> </a:t>
            </a:r>
            <a:r>
              <a:rPr sz="4000" spc="-20" dirty="0"/>
              <a:t>LANs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508" y="1246501"/>
            <a:ext cx="5246891" cy="48466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8816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809813"/>
            <a:ext cx="8229600" cy="4102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29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Hierarchical</a:t>
            </a:r>
            <a:r>
              <a:rPr sz="4000" spc="-114" dirty="0"/>
              <a:t> </a:t>
            </a:r>
            <a:r>
              <a:rPr sz="4000" spc="-20" dirty="0"/>
              <a:t>Organization</a:t>
            </a:r>
            <a:r>
              <a:rPr sz="4000" spc="-114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Internet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219263"/>
            <a:ext cx="5562600" cy="48691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WAN type uses routers to dynamically route traffic between multiple paths?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53454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WAN type uses routers to dynamically route traffic between multiple paths?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→ </a:t>
            </a:r>
            <a:r>
              <a:rPr lang="en-US" sz="2800" b="1" i="0" dirty="0">
                <a:solidFill>
                  <a:srgbClr val="1D1D1F"/>
                </a:solidFill>
                <a:effectLst/>
                <a:latin typeface="system-ui"/>
              </a:rPr>
              <a:t>Answer:</a:t>
            </a: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 Switched WAN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(distinguishes infrastructure complexity</a:t>
            </a: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91823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1FD770-A1AA-4AFA-8DD6-DC397B9D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74643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027555">
              <a:lnSpc>
                <a:spcPct val="100000"/>
              </a:lnSpc>
              <a:spcBef>
                <a:spcPts val="100"/>
              </a:spcBef>
            </a:pPr>
            <a:r>
              <a:rPr dirty="0"/>
              <a:t>HYBRID</a:t>
            </a:r>
            <a:r>
              <a:rPr spc="-165" dirty="0"/>
              <a:t> </a:t>
            </a:r>
            <a:r>
              <a:rPr spc="-25" dirty="0"/>
              <a:t>TOPOLGY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685" y="1600136"/>
            <a:ext cx="7490752" cy="45199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18561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Standard </a:t>
            </a:r>
            <a:r>
              <a:rPr sz="3200" spc="-10" dirty="0">
                <a:latin typeface="Calibri"/>
                <a:cs typeface="Calibri"/>
              </a:rPr>
              <a:t>products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5117" y="1607565"/>
            <a:ext cx="60115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95"/>
              </a:spcBef>
              <a:tabLst>
                <a:tab pos="1066800" algn="l"/>
                <a:tab pos="2751455" algn="l"/>
                <a:tab pos="3086735" algn="l"/>
                <a:tab pos="3813175" algn="l"/>
                <a:tab pos="5320030" algn="l"/>
                <a:tab pos="5422265" algn="l"/>
              </a:tabLst>
            </a:pPr>
            <a:r>
              <a:rPr sz="3200" spc="-25" dirty="0">
                <a:latin typeface="Calibri"/>
                <a:cs typeface="Calibri"/>
              </a:rPr>
              <a:t>are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6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necessary		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ensure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that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different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manufacturers</a:t>
            </a:r>
            <a:r>
              <a:rPr sz="3200" dirty="0">
                <a:latin typeface="Calibri"/>
                <a:cs typeface="Calibri"/>
              </a:rPr>
              <a:t>		</a:t>
            </a:r>
            <a:r>
              <a:rPr sz="3200" spc="-25" dirty="0">
                <a:latin typeface="Calibri"/>
                <a:cs typeface="Calibri"/>
              </a:rPr>
              <a:t>can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485084"/>
            <a:ext cx="8071484" cy="27120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latin typeface="Calibri"/>
                <a:cs typeface="Calibri"/>
              </a:rPr>
              <a:t>work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together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expected.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1269365" algn="l"/>
                <a:tab pos="4037965" algn="l"/>
                <a:tab pos="5831205" algn="l"/>
                <a:tab pos="6475095" algn="l"/>
                <a:tab pos="6927850" algn="l"/>
                <a:tab pos="7421245" algn="l"/>
              </a:tabLst>
            </a:pP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fall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30" dirty="0">
                <a:latin typeface="Calibri"/>
                <a:cs typeface="Calibri"/>
              </a:rPr>
              <a:t>two </a:t>
            </a:r>
            <a:r>
              <a:rPr sz="3200" spc="-10" dirty="0">
                <a:latin typeface="Calibri"/>
                <a:cs typeface="Calibri"/>
              </a:rPr>
              <a:t>categories.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facto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jure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81597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STANDARD</a:t>
            </a:r>
            <a:r>
              <a:rPr spc="-175" dirty="0"/>
              <a:t> </a:t>
            </a:r>
            <a:r>
              <a:rPr spc="-25" dirty="0"/>
              <a:t>ORGANIZATIONS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8072120" cy="431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4351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International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Organization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Standardization (ISO)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101975" algn="l"/>
                <a:tab pos="6939280" algn="l"/>
              </a:tabLst>
            </a:pPr>
            <a:r>
              <a:rPr sz="3200" spc="-10" dirty="0">
                <a:latin typeface="Calibri"/>
                <a:cs typeface="Calibri"/>
              </a:rPr>
              <a:t>International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Telecommunication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Union- </a:t>
            </a:r>
            <a:r>
              <a:rPr sz="3200" spc="-30" dirty="0">
                <a:latin typeface="Calibri"/>
                <a:cs typeface="Calibri"/>
              </a:rPr>
              <a:t>Telecommunication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Sector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(ITU-</a:t>
            </a:r>
            <a:r>
              <a:rPr sz="3200" spc="-25" dirty="0">
                <a:latin typeface="Calibri"/>
                <a:cs typeface="Calibri"/>
              </a:rPr>
              <a:t>T)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American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National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Standards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Institute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(ANSI)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Institute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Electrical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Electronics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Engineers (IEEE)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Electronics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Industries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Association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(EIA)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068C5C6-FBB5-4C34-8FDB-319A33A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B3BB6DCC-CDE1-40A2-9542-F102B3F5D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Layered Tasks</a:t>
            </a:r>
          </a:p>
        </p:txBody>
      </p:sp>
      <p:sp>
        <p:nvSpPr>
          <p:cNvPr id="309251" name="Text Box 3">
            <a:extLst>
              <a:ext uri="{FF2B5EF4-FFF2-40B4-BE49-F238E27FC236}">
                <a16:creationId xmlns:a16="http://schemas.microsoft.com/office/drawing/2014/main" id="{731E490F-93E7-4D81-927B-2BE5409D5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19200"/>
            <a:ext cx="5105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200"/>
              <a:t>An example from the everyday life</a:t>
            </a:r>
            <a:endParaRPr lang="en-GB" altLang="en-US" sz="2200"/>
          </a:p>
        </p:txBody>
      </p:sp>
      <p:pic>
        <p:nvPicPr>
          <p:cNvPr id="309252" name="Picture 4">
            <a:extLst>
              <a:ext uri="{FF2B5EF4-FFF2-40B4-BE49-F238E27FC236}">
                <a16:creationId xmlns:a16="http://schemas.microsoft.com/office/drawing/2014/main" id="{E837071E-DCFB-4085-A069-4F1E5BA9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140325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53" name="Picture 5">
            <a:extLst>
              <a:ext uri="{FF2B5EF4-FFF2-40B4-BE49-F238E27FC236}">
                <a16:creationId xmlns:a16="http://schemas.microsoft.com/office/drawing/2014/main" id="{4D22D58F-9401-4B5A-B5F7-89822736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362200"/>
            <a:ext cx="612775" cy="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54" name="Picture 6">
            <a:extLst>
              <a:ext uri="{FF2B5EF4-FFF2-40B4-BE49-F238E27FC236}">
                <a16:creationId xmlns:a16="http://schemas.microsoft.com/office/drawing/2014/main" id="{00F8DB92-0811-42D6-9492-3645E653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60166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55" name="Picture 7">
            <a:extLst>
              <a:ext uri="{FF2B5EF4-FFF2-40B4-BE49-F238E27FC236}">
                <a16:creationId xmlns:a16="http://schemas.microsoft.com/office/drawing/2014/main" id="{9C23A067-80C5-435D-BE9B-B72E2EEC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2590800"/>
            <a:ext cx="677863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56" name="Picture 8">
            <a:extLst>
              <a:ext uri="{FF2B5EF4-FFF2-40B4-BE49-F238E27FC236}">
                <a16:creationId xmlns:a16="http://schemas.microsoft.com/office/drawing/2014/main" id="{4691085E-2D39-4C91-A267-1DB165F7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257800"/>
            <a:ext cx="11049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57" name="Picture 9">
            <a:extLst>
              <a:ext uri="{FF2B5EF4-FFF2-40B4-BE49-F238E27FC236}">
                <a16:creationId xmlns:a16="http://schemas.microsoft.com/office/drawing/2014/main" id="{363670AF-4BC4-4691-9454-0FFE172E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10200"/>
            <a:ext cx="35877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58" name="Picture 10">
            <a:extLst>
              <a:ext uri="{FF2B5EF4-FFF2-40B4-BE49-F238E27FC236}">
                <a16:creationId xmlns:a16="http://schemas.microsoft.com/office/drawing/2014/main" id="{CDFF598C-39B2-4CFA-A2B7-0644B875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505200"/>
            <a:ext cx="60166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59" name="Text Box 11">
            <a:extLst>
              <a:ext uri="{FF2B5EF4-FFF2-40B4-BE49-F238E27FC236}">
                <a16:creationId xmlns:a16="http://schemas.microsoft.com/office/drawing/2014/main" id="{C0859736-6C3D-47CA-9AE0-519A8B9E5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876800"/>
            <a:ext cx="1905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Hierarchy?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Services</a:t>
            </a:r>
            <a:endParaRPr lang="en-GB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E07851-5DC9-4060-AA4F-11E1F6C6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311298" name="Rectangle 2">
            <a:extLst>
              <a:ext uri="{FF2B5EF4-FFF2-40B4-BE49-F238E27FC236}">
                <a16:creationId xmlns:a16="http://schemas.microsoft.com/office/drawing/2014/main" id="{B7BB8D41-451A-4403-B981-0C53AE069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layered communication?</a:t>
            </a:r>
          </a:p>
        </p:txBody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296F4B7D-0D8F-41C1-8906-09EFFEAA4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To reduce complexity of communication task by splitting it into several layered small tasks</a:t>
            </a:r>
          </a:p>
          <a:p>
            <a:r>
              <a:rPr lang="en-US" altLang="en-US"/>
              <a:t>Functionality of the layers can be changed as long as the service provided to the layer above stays unchanged </a:t>
            </a:r>
          </a:p>
          <a:p>
            <a:pPr lvl="1"/>
            <a:r>
              <a:rPr lang="en-US" altLang="en-US"/>
              <a:t>makes easier maintenance &amp; updating</a:t>
            </a:r>
          </a:p>
          <a:p>
            <a:pPr lvl="1"/>
            <a:endParaRPr lang="en-US" altLang="en-US"/>
          </a:p>
          <a:p>
            <a:r>
              <a:rPr lang="en-US" altLang="en-US"/>
              <a:t>Each layer has its own task</a:t>
            </a:r>
          </a:p>
          <a:p>
            <a:r>
              <a:rPr lang="en-US" altLang="en-US"/>
              <a:t>Each layer has its own </a:t>
            </a:r>
            <a:r>
              <a:rPr lang="en-US" altLang="en-US" u="sng"/>
              <a:t>protocol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862A08-16DB-4503-98CA-CDC6A4E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313346" name="Rectangle 2">
            <a:extLst>
              <a:ext uri="{FF2B5EF4-FFF2-40B4-BE49-F238E27FC236}">
                <a16:creationId xmlns:a16="http://schemas.microsoft.com/office/drawing/2014/main" id="{FCED8D6A-D65B-484C-B99E-845F566AA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Models</a:t>
            </a:r>
          </a:p>
        </p:txBody>
      </p:sp>
      <p:sp>
        <p:nvSpPr>
          <p:cNvPr id="313347" name="Rectangle 3">
            <a:extLst>
              <a:ext uri="{FF2B5EF4-FFF2-40B4-BE49-F238E27FC236}">
                <a16:creationId xmlns:a16="http://schemas.microsoft.com/office/drawing/2014/main" id="{48AB1305-1EE2-4CB4-98F4-8D482B5E2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OSI reference model</a:t>
            </a:r>
          </a:p>
          <a:p>
            <a:r>
              <a:rPr lang="en-US" altLang="en-US"/>
              <a:t>TCP/IP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3139AC-B9E9-4083-A8CB-795EF85F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315394" name="Rectangle 2">
            <a:extLst>
              <a:ext uri="{FF2B5EF4-FFF2-40B4-BE49-F238E27FC236}">
                <a16:creationId xmlns:a16="http://schemas.microsoft.com/office/drawing/2014/main" id="{EFB9C97A-6339-4C79-A208-F41C4EDE68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OSI Reference model</a:t>
            </a:r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D65445E6-08BD-40A9-8F3D-4E001576A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/>
              <a:t>Open System Interconnection</a:t>
            </a:r>
          </a:p>
          <a:p>
            <a:r>
              <a:rPr lang="en-US" altLang="en-US" sz="2600"/>
              <a:t>7 layers</a:t>
            </a:r>
          </a:p>
          <a:p>
            <a:pPr>
              <a:buFontTx/>
              <a:buAutoNum type="arabicPeriod"/>
            </a:pPr>
            <a:endParaRPr lang="en-US" altLang="en-US" sz="2600"/>
          </a:p>
          <a:p>
            <a:pPr>
              <a:buFontTx/>
              <a:buAutoNum type="arabicPeriod"/>
            </a:pPr>
            <a:r>
              <a:rPr lang="en-US" altLang="en-US" sz="2600"/>
              <a:t>Crate a layer when different abstraction is needed</a:t>
            </a:r>
          </a:p>
          <a:p>
            <a:pPr>
              <a:buFontTx/>
              <a:buAutoNum type="arabicPeriod"/>
            </a:pPr>
            <a:r>
              <a:rPr lang="en-US" altLang="en-US" sz="2600"/>
              <a:t>Each layer performs a well define function</a:t>
            </a:r>
          </a:p>
          <a:p>
            <a:pPr>
              <a:buFontTx/>
              <a:buAutoNum type="arabicPeriod"/>
            </a:pPr>
            <a:r>
              <a:rPr lang="en-US" altLang="en-US" sz="2600"/>
              <a:t>Functions of the layers chosen taking internationally standardized protocols</a:t>
            </a:r>
          </a:p>
          <a:p>
            <a:pPr>
              <a:buFontTx/>
              <a:buAutoNum type="arabicPeriod"/>
            </a:pPr>
            <a:r>
              <a:rPr lang="en-US" altLang="en-US" sz="2600"/>
              <a:t>Number of layers – large enough to avoid complexity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CD5AE5-12E1-4890-8004-C6FA137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317442" name="Rectangle 2">
            <a:extLst>
              <a:ext uri="{FF2B5EF4-FFF2-40B4-BE49-F238E27FC236}">
                <a16:creationId xmlns:a16="http://schemas.microsoft.com/office/drawing/2014/main" id="{EF7372BA-C981-4835-97B1-549CA9D58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Seven layers of the OSI model</a:t>
            </a:r>
          </a:p>
        </p:txBody>
      </p:sp>
      <p:pic>
        <p:nvPicPr>
          <p:cNvPr id="317443" name="Picture 3">
            <a:extLst>
              <a:ext uri="{FF2B5EF4-FFF2-40B4-BE49-F238E27FC236}">
                <a16:creationId xmlns:a16="http://schemas.microsoft.com/office/drawing/2014/main" id="{9AC5269F-A1AF-4E57-A180-7E62F7DA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1579563"/>
            <a:ext cx="4251325" cy="436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FE64723-1C54-424E-B133-BB04F497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19490" name="Rectangle 2">
            <a:extLst>
              <a:ext uri="{FF2B5EF4-FFF2-40B4-BE49-F238E27FC236}">
                <a16:creationId xmlns:a16="http://schemas.microsoft.com/office/drawing/2014/main" id="{BFC42ECD-7772-4E92-BFC2-A68BB774C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Exchange using OSI Model</a:t>
            </a:r>
          </a:p>
        </p:txBody>
      </p:sp>
      <p:pic>
        <p:nvPicPr>
          <p:cNvPr id="319491" name="Picture 3">
            <a:extLst>
              <a:ext uri="{FF2B5EF4-FFF2-40B4-BE49-F238E27FC236}">
                <a16:creationId xmlns:a16="http://schemas.microsoft.com/office/drawing/2014/main" id="{975D4A57-CC11-492B-A781-6420A12A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200150"/>
            <a:ext cx="7523162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FA8633-D2D5-4499-BD63-BEDCDC06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21538" name="Rectangle 2">
            <a:extLst>
              <a:ext uri="{FF2B5EF4-FFF2-40B4-BE49-F238E27FC236}">
                <a16:creationId xmlns:a16="http://schemas.microsoft.com/office/drawing/2014/main" id="{6FBD7FFC-85AD-4986-9514-FC24C4128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The interaction between layers in the OSI model</a:t>
            </a:r>
          </a:p>
        </p:txBody>
      </p:sp>
      <p:pic>
        <p:nvPicPr>
          <p:cNvPr id="321539" name="Picture 3">
            <a:extLst>
              <a:ext uri="{FF2B5EF4-FFF2-40B4-BE49-F238E27FC236}">
                <a16:creationId xmlns:a16="http://schemas.microsoft.com/office/drawing/2014/main" id="{4FA39AFE-F4B0-4B81-8339-9C6DF484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584950" cy="487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38D838-B0FF-4469-955C-4F6822B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23586" name="Rectangle 2">
            <a:extLst>
              <a:ext uri="{FF2B5EF4-FFF2-40B4-BE49-F238E27FC236}">
                <a16:creationId xmlns:a16="http://schemas.microsoft.com/office/drawing/2014/main" id="{36BDA961-5689-44C6-BEC5-F4DF7D4B7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Issues, to be resolved by the layers</a:t>
            </a:r>
            <a:endParaRPr lang="en-US" altLang="en-US"/>
          </a:p>
        </p:txBody>
      </p:sp>
      <p:sp>
        <p:nvSpPr>
          <p:cNvPr id="323587" name="Rectangle 3">
            <a:extLst>
              <a:ext uri="{FF2B5EF4-FFF2-40B4-BE49-F238E27FC236}">
                <a16:creationId xmlns:a16="http://schemas.microsoft.com/office/drawing/2014/main" id="{58094EEA-4CAB-4380-B276-83FDDB7E5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100"/>
              <a:t>Larger bandwidth at lower cost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Error correction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Flow control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Addressing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Multiplexing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Naming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Congestion control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Mobility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Routing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Fragmentation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Security</a:t>
            </a:r>
          </a:p>
          <a:p>
            <a:pPr>
              <a:lnSpc>
                <a:spcPct val="90000"/>
              </a:lnSpc>
            </a:pPr>
            <a:r>
              <a:rPr lang="en-GB" altLang="en-US" sz="2100"/>
              <a:t>....</a:t>
            </a:r>
            <a:endParaRPr lang="en-US" altLang="en-US" sz="2100"/>
          </a:p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5120" rIns="0" bIns="0" rtlCol="0">
            <a:spAutoFit/>
          </a:bodyPr>
          <a:lstStyle/>
          <a:p>
            <a:pPr marL="1144905">
              <a:lnSpc>
                <a:spcPct val="100000"/>
              </a:lnSpc>
              <a:spcBef>
                <a:spcPts val="100"/>
              </a:spcBef>
            </a:pPr>
            <a:r>
              <a:rPr sz="4000" spc="-40" dirty="0"/>
              <a:t>CATEGORIES</a:t>
            </a:r>
            <a:r>
              <a:rPr sz="4000" spc="-10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429000" y="2514600"/>
            <a:ext cx="2286000" cy="485775"/>
          </a:xfrm>
          <a:prstGeom prst="rect">
            <a:avLst/>
          </a:prstGeom>
          <a:solidFill>
            <a:srgbClr val="C0C0C0"/>
          </a:solidFill>
          <a:ln w="2857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19225" y="2971800"/>
            <a:ext cx="6305550" cy="1600200"/>
            <a:chOff x="1419225" y="2971800"/>
            <a:chExt cx="6305550" cy="1600200"/>
          </a:xfrm>
        </p:grpSpPr>
        <p:sp>
          <p:nvSpPr>
            <p:cNvPr id="5" name="object 5"/>
            <p:cNvSpPr/>
            <p:nvPr/>
          </p:nvSpPr>
          <p:spPr>
            <a:xfrm>
              <a:off x="4572000" y="2971800"/>
              <a:ext cx="0" cy="1600200"/>
            </a:xfrm>
            <a:custGeom>
              <a:avLst/>
              <a:gdLst/>
              <a:ahLst/>
              <a:cxnLst/>
              <a:rect l="l" t="t" r="r" b="b"/>
              <a:pathLst>
                <a:path h="1600200">
                  <a:moveTo>
                    <a:pt x="0" y="0"/>
                  </a:moveTo>
                  <a:lnTo>
                    <a:pt x="0" y="160020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800" y="3886200"/>
              <a:ext cx="6248400" cy="685800"/>
            </a:xfrm>
            <a:custGeom>
              <a:avLst/>
              <a:gdLst/>
              <a:ahLst/>
              <a:cxnLst/>
              <a:rect l="l" t="t" r="r" b="b"/>
              <a:pathLst>
                <a:path w="6248400" h="685800">
                  <a:moveTo>
                    <a:pt x="0" y="685800"/>
                  </a:moveTo>
                  <a:lnTo>
                    <a:pt x="0" y="0"/>
                  </a:lnTo>
                </a:path>
                <a:path w="6248400" h="685800">
                  <a:moveTo>
                    <a:pt x="6248400" y="685800"/>
                  </a:moveTo>
                  <a:lnTo>
                    <a:pt x="6248400" y="0"/>
                  </a:lnTo>
                </a:path>
                <a:path w="6248400" h="685800">
                  <a:moveTo>
                    <a:pt x="0" y="0"/>
                  </a:moveTo>
                  <a:lnTo>
                    <a:pt x="3124200" y="0"/>
                  </a:lnTo>
                </a:path>
                <a:path w="6248400" h="685800">
                  <a:moveTo>
                    <a:pt x="3124200" y="0"/>
                  </a:moveTo>
                  <a:lnTo>
                    <a:pt x="624840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29000" y="4593629"/>
            <a:ext cx="2209800" cy="121539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81305" marR="273050" indent="-1270" algn="ctr">
              <a:lnSpc>
                <a:spcPct val="100000"/>
              </a:lnSpc>
              <a:spcBef>
                <a:spcPts val="200"/>
              </a:spcBef>
            </a:pPr>
            <a:r>
              <a:rPr sz="2400" spc="-10" dirty="0">
                <a:latin typeface="Calibri"/>
                <a:cs typeface="Calibri"/>
              </a:rPr>
              <a:t>Metropolitan </a:t>
            </a:r>
            <a:r>
              <a:rPr sz="2400" dirty="0">
                <a:latin typeface="Calibri"/>
                <a:cs typeface="Calibri"/>
              </a:rPr>
              <a:t>area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(MAN)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553200" y="4593629"/>
            <a:ext cx="2209800" cy="85153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47955" marR="138430" indent="32321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Wide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area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(WAN)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4593629"/>
            <a:ext cx="2209800" cy="85153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77800" marR="168910" indent="303530">
              <a:lnSpc>
                <a:spcPct val="100000"/>
              </a:lnSpc>
              <a:spcBef>
                <a:spcPts val="210"/>
              </a:spcBef>
              <a:tabLst>
                <a:tab pos="1346835" algn="l"/>
              </a:tabLst>
            </a:pP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area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(LAN)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D0C6F4-A0BE-4B76-BE23-DDEC1812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325634" name="Rectangle 2">
            <a:extLst>
              <a:ext uri="{FF2B5EF4-FFF2-40B4-BE49-F238E27FC236}">
                <a16:creationId xmlns:a16="http://schemas.microsoft.com/office/drawing/2014/main" id="{680518F7-B310-4F06-97CC-C0511F9AA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1200"/>
            <a:ext cx="8229600" cy="1139825"/>
          </a:xfrm>
        </p:spPr>
        <p:txBody>
          <a:bodyPr/>
          <a:lstStyle/>
          <a:p>
            <a:pPr algn="ctr"/>
            <a:r>
              <a:rPr lang="en-US" altLang="en-US"/>
              <a:t>OSI Layers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D0A96E-8EC4-4FAF-A80E-6FB78B0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327682" name="Rectangle 2">
            <a:extLst>
              <a:ext uri="{FF2B5EF4-FFF2-40B4-BE49-F238E27FC236}">
                <a16:creationId xmlns:a16="http://schemas.microsoft.com/office/drawing/2014/main" id="{64D256F7-828F-44E2-84AC-D6A473E50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Physical layer</a:t>
            </a:r>
            <a:endParaRPr lang="en-US" altLang="en-US"/>
          </a:p>
        </p:txBody>
      </p:sp>
      <p:pic>
        <p:nvPicPr>
          <p:cNvPr id="327683" name="Picture 3">
            <a:extLst>
              <a:ext uri="{FF2B5EF4-FFF2-40B4-BE49-F238E27FC236}">
                <a16:creationId xmlns:a16="http://schemas.microsoft.com/office/drawing/2014/main" id="{153884EE-7B6D-484D-ACE6-1F8E7791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5425"/>
            <a:ext cx="6450013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684" name="Text Box 4">
            <a:extLst>
              <a:ext uri="{FF2B5EF4-FFF2-40B4-BE49-F238E27FC236}">
                <a16:creationId xmlns:a16="http://schemas.microsoft.com/office/drawing/2014/main" id="{EE91B03E-D5DF-4FDC-A094-A1C6283F0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33825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/>
              <a:t>Transporting bits from one end node to the next</a:t>
            </a:r>
            <a:endParaRPr lang="en-GB" altLang="en-US" sz="2400" b="1"/>
          </a:p>
        </p:txBody>
      </p:sp>
      <p:sp>
        <p:nvSpPr>
          <p:cNvPr id="327685" name="Text Box 5">
            <a:extLst>
              <a:ext uri="{FF2B5EF4-FFF2-40B4-BE49-F238E27FC236}">
                <a16:creationId xmlns:a16="http://schemas.microsoft.com/office/drawing/2014/main" id="{0A759685-EC38-4C74-B569-94C94ED3B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43425"/>
            <a:ext cx="81534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Char char="-"/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type of the transmission media </a:t>
            </a:r>
            <a:r>
              <a:rPr lang="en-US" altLang="en-US" sz="2000"/>
              <a:t>(twisted-pair, coax, optical fiber, air)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Char char="-"/>
            </a:pPr>
            <a:r>
              <a:rPr lang="en-GB" altLang="en-US" sz="2000">
                <a:solidFill>
                  <a:schemeClr val="accent2"/>
                </a:solidFill>
              </a:rPr>
              <a:t> bit representation </a:t>
            </a:r>
            <a:r>
              <a:rPr lang="en-GB" altLang="en-US" sz="2000"/>
              <a:t>(voltage levels of logical values)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Char char="-"/>
            </a:pPr>
            <a:r>
              <a:rPr lang="en-GB" altLang="en-US" sz="2000">
                <a:solidFill>
                  <a:schemeClr val="accent2"/>
                </a:solidFill>
              </a:rPr>
              <a:t> data rate </a:t>
            </a:r>
            <a:r>
              <a:rPr lang="en-GB" altLang="en-US" sz="2000"/>
              <a:t>(speed)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Char char="-"/>
            </a:pPr>
            <a:r>
              <a:rPr lang="en-GB" altLang="en-US" sz="2000">
                <a:solidFill>
                  <a:schemeClr val="accent2"/>
                </a:solidFill>
              </a:rPr>
              <a:t> synchronization of bits </a:t>
            </a:r>
            <a:r>
              <a:rPr lang="en-GB" altLang="en-US" sz="2000"/>
              <a:t>(time synchronization)</a:t>
            </a:r>
          </a:p>
        </p:txBody>
      </p:sp>
      <p:sp>
        <p:nvSpPr>
          <p:cNvPr id="327686" name="Text Box 6">
            <a:extLst>
              <a:ext uri="{FF2B5EF4-FFF2-40B4-BE49-F238E27FC236}">
                <a16:creationId xmlns:a16="http://schemas.microsoft.com/office/drawing/2014/main" id="{03A3BD9B-5501-4B3D-81AB-AE2F4A1C9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266825"/>
            <a:ext cx="1447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physical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connection</a:t>
            </a:r>
            <a:endParaRPr lang="en-GB" altLang="en-US">
              <a:solidFill>
                <a:srgbClr val="FF0000"/>
              </a:solidFill>
            </a:endParaRPr>
          </a:p>
        </p:txBody>
      </p:sp>
      <p:sp>
        <p:nvSpPr>
          <p:cNvPr id="327687" name="Line 7">
            <a:extLst>
              <a:ext uri="{FF2B5EF4-FFF2-40B4-BE49-F238E27FC236}">
                <a16:creationId xmlns:a16="http://schemas.microsoft.com/office/drawing/2014/main" id="{5AD9F545-CCF5-4C4D-92B1-1A2122714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876425"/>
            <a:ext cx="0" cy="1143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95D422-5EE2-4F7F-B94E-47757712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EF89EFD4-19F6-4EE8-B8D3-B412D46F6F6D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329730" name="Line 2">
            <a:extLst>
              <a:ext uri="{FF2B5EF4-FFF2-40B4-BE49-F238E27FC236}">
                <a16:creationId xmlns:a16="http://schemas.microsoft.com/office/drawing/2014/main" id="{F43D6A11-1EEE-4061-9858-C00E644CA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31" name="Line 3">
            <a:extLst>
              <a:ext uri="{FF2B5EF4-FFF2-40B4-BE49-F238E27FC236}">
                <a16:creationId xmlns:a16="http://schemas.microsoft.com/office/drawing/2014/main" id="{A7147A51-FBF9-4661-B4E8-EEF33C6C5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32" name="Rectangle 4">
            <a:extLst>
              <a:ext uri="{FF2B5EF4-FFF2-40B4-BE49-F238E27FC236}">
                <a16:creationId xmlns:a16="http://schemas.microsoft.com/office/drawing/2014/main" id="{763F068E-2DCA-42EA-A82A-FDF5CA36D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400" b="1">
                <a:latin typeface="Times New Roman" panose="02020603050405020304" pitchFamily="18" charset="0"/>
              </a:rPr>
              <a:t>The physical layer is responsible for movements of</a:t>
            </a:r>
          </a:p>
          <a:p>
            <a:pPr algn="ctr" eaLnBrk="0" hangingPunct="0"/>
            <a:r>
              <a:rPr lang="en-US" altLang="en-US" sz="2400" b="1">
                <a:latin typeface="Times New Roman" panose="02020603050405020304" pitchFamily="18" charset="0"/>
              </a:rPr>
              <a:t>individual bits from one hop (node) to the next.</a:t>
            </a:r>
          </a:p>
        </p:txBody>
      </p:sp>
      <p:grpSp>
        <p:nvGrpSpPr>
          <p:cNvPr id="329733" name="Group 5">
            <a:extLst>
              <a:ext uri="{FF2B5EF4-FFF2-40B4-BE49-F238E27FC236}">
                <a16:creationId xmlns:a16="http://schemas.microsoft.com/office/drawing/2014/main" id="{5482BE56-9A74-4DC0-A119-6C8B1FE2F66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286000"/>
            <a:ext cx="1143000" cy="566738"/>
            <a:chOff x="1200" y="1248"/>
            <a:chExt cx="720" cy="357"/>
          </a:xfrm>
        </p:grpSpPr>
        <p:pic>
          <p:nvPicPr>
            <p:cNvPr id="329734" name="Picture 6">
              <a:extLst>
                <a:ext uri="{FF2B5EF4-FFF2-40B4-BE49-F238E27FC236}">
                  <a16:creationId xmlns:a16="http://schemas.microsoft.com/office/drawing/2014/main" id="{74D435C3-D3F8-4D49-9811-6B6C8870A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9735" name="Text Box 7">
              <a:extLst>
                <a:ext uri="{FF2B5EF4-FFF2-40B4-BE49-F238E27FC236}">
                  <a16:creationId xmlns:a16="http://schemas.microsoft.com/office/drawing/2014/main" id="{BF5CE617-5DA4-4087-8652-DC84E10F8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8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206B3A-FD68-4672-BCE6-B39DDFD4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331778" name="Rectangle 2">
            <a:extLst>
              <a:ext uri="{FF2B5EF4-FFF2-40B4-BE49-F238E27FC236}">
                <a16:creationId xmlns:a16="http://schemas.microsoft.com/office/drawing/2014/main" id="{1393B875-7312-4422-8B87-8A8230FE0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Data Link layer</a:t>
            </a:r>
            <a:endParaRPr lang="en-US" altLang="en-US"/>
          </a:p>
        </p:txBody>
      </p:sp>
      <p:pic>
        <p:nvPicPr>
          <p:cNvPr id="331779" name="Picture 3">
            <a:extLst>
              <a:ext uri="{FF2B5EF4-FFF2-40B4-BE49-F238E27FC236}">
                <a16:creationId xmlns:a16="http://schemas.microsoft.com/office/drawing/2014/main" id="{2BB8A0DB-1B7C-4847-BB44-448D1B02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010400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1780" name="Text Box 4">
            <a:extLst>
              <a:ext uri="{FF2B5EF4-FFF2-40B4-BE49-F238E27FC236}">
                <a16:creationId xmlns:a16="http://schemas.microsoft.com/office/drawing/2014/main" id="{22C1B580-5FE7-46A6-88D7-92B11C9D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9624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/>
              <a:t>Transporting frames from one end node to the next one</a:t>
            </a:r>
            <a:endParaRPr lang="en-GB" altLang="en-US" sz="2400" b="1"/>
          </a:p>
        </p:txBody>
      </p:sp>
      <p:sp>
        <p:nvSpPr>
          <p:cNvPr id="331781" name="Line 5">
            <a:extLst>
              <a:ext uri="{FF2B5EF4-FFF2-40B4-BE49-F238E27FC236}">
                <a16:creationId xmlns:a16="http://schemas.microsoft.com/office/drawing/2014/main" id="{A373F8A5-D820-46C1-BBF1-F91BC4C8B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438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82" name="Text Box 6">
            <a:extLst>
              <a:ext uri="{FF2B5EF4-FFF2-40B4-BE49-F238E27FC236}">
                <a16:creationId xmlns:a16="http://schemas.microsoft.com/office/drawing/2014/main" id="{CD2CBAAC-7C0D-41F9-9D66-5CE1339C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219200"/>
            <a:ext cx="1447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logical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connection</a:t>
            </a:r>
            <a:endParaRPr lang="en-GB" altLang="en-US">
              <a:solidFill>
                <a:srgbClr val="FF0000"/>
              </a:solidFill>
            </a:endParaRPr>
          </a:p>
        </p:txBody>
      </p:sp>
      <p:sp>
        <p:nvSpPr>
          <p:cNvPr id="331783" name="Line 7">
            <a:extLst>
              <a:ext uri="{FF2B5EF4-FFF2-40B4-BE49-F238E27FC236}">
                <a16:creationId xmlns:a16="http://schemas.microsoft.com/office/drawing/2014/main" id="{A84F9B63-45EF-4D69-9D10-8A886BFD2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752600"/>
            <a:ext cx="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784" name="Text Box 8">
            <a:extLst>
              <a:ext uri="{FF2B5EF4-FFF2-40B4-BE49-F238E27FC236}">
                <a16:creationId xmlns:a16="http://schemas.microsoft.com/office/drawing/2014/main" id="{1B27D846-66FC-4F8D-921E-274B5324B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648200"/>
            <a:ext cx="6172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- </a:t>
            </a:r>
            <a:r>
              <a:rPr lang="en-US" altLang="en-US" sz="2400">
                <a:solidFill>
                  <a:schemeClr val="accent2"/>
                </a:solidFill>
              </a:rPr>
              <a:t>framing               - physical addressing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accent2"/>
                </a:solidFill>
              </a:rPr>
              <a:t> - flow control        - error control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altLang="en-US" sz="2400">
                <a:solidFill>
                  <a:schemeClr val="accent2"/>
                </a:solidFill>
              </a:rPr>
              <a:t> access control</a:t>
            </a:r>
            <a:endParaRPr lang="en-GB" altLang="en-US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4FBA47-8169-409A-9889-CFE548A5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333826" name="Rectangle 2">
            <a:extLst>
              <a:ext uri="{FF2B5EF4-FFF2-40B4-BE49-F238E27FC236}">
                <a16:creationId xmlns:a16="http://schemas.microsoft.com/office/drawing/2014/main" id="{A6973E7A-08D9-4831-BCEF-6139EB6B8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800"/>
              <a:t>Data Link layer</a:t>
            </a:r>
            <a:br>
              <a:rPr lang="en-GB" altLang="en-US" sz="3800"/>
            </a:br>
            <a:r>
              <a:rPr lang="en-GB" altLang="en-US" sz="3000"/>
              <a:t>- hop-to-hop delivery-</a:t>
            </a:r>
            <a:endParaRPr lang="en-US" altLang="en-US" sz="3000"/>
          </a:p>
        </p:txBody>
      </p:sp>
      <p:pic>
        <p:nvPicPr>
          <p:cNvPr id="333827" name="Picture 3">
            <a:extLst>
              <a:ext uri="{FF2B5EF4-FFF2-40B4-BE49-F238E27FC236}">
                <a16:creationId xmlns:a16="http://schemas.microsoft.com/office/drawing/2014/main" id="{951D1A95-7937-47E7-A4EB-1239C19D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858000" cy="427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62CDA8B-DF2B-4571-ADED-594FE517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335874" name="Rectangle 2">
            <a:extLst>
              <a:ext uri="{FF2B5EF4-FFF2-40B4-BE49-F238E27FC236}">
                <a16:creationId xmlns:a16="http://schemas.microsoft.com/office/drawing/2014/main" id="{098CE354-D61B-4A30-9B66-D1453C6FB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800"/>
              <a:t>Data Link layer</a:t>
            </a:r>
            <a:br>
              <a:rPr lang="en-GB" altLang="en-US" sz="3000"/>
            </a:br>
            <a:r>
              <a:rPr lang="en-GB" altLang="en-US" sz="3000"/>
              <a:t>- example-</a:t>
            </a:r>
            <a:endParaRPr lang="en-US" altLang="en-US" sz="3000"/>
          </a:p>
        </p:txBody>
      </p:sp>
      <p:pic>
        <p:nvPicPr>
          <p:cNvPr id="335875" name="Picture 3">
            <a:extLst>
              <a:ext uri="{FF2B5EF4-FFF2-40B4-BE49-F238E27FC236}">
                <a16:creationId xmlns:a16="http://schemas.microsoft.com/office/drawing/2014/main" id="{1001F4BC-E2D7-4739-889A-7DB0CDEE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620000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9E34A53-4391-4141-ABC7-84BFD834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EF89EFD4-19F6-4EE8-B8D3-B412D46F6F6D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337922" name="Line 2">
            <a:extLst>
              <a:ext uri="{FF2B5EF4-FFF2-40B4-BE49-F238E27FC236}">
                <a16:creationId xmlns:a16="http://schemas.microsoft.com/office/drawing/2014/main" id="{1421AF85-E45F-426C-95D1-669021588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23" name="Line 3">
            <a:extLst>
              <a:ext uri="{FF2B5EF4-FFF2-40B4-BE49-F238E27FC236}">
                <a16:creationId xmlns:a16="http://schemas.microsoft.com/office/drawing/2014/main" id="{290EAB42-D2B0-4B71-ABB0-76223554E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24" name="Rectangle 4">
            <a:extLst>
              <a:ext uri="{FF2B5EF4-FFF2-40B4-BE49-F238E27FC236}">
                <a16:creationId xmlns:a16="http://schemas.microsoft.com/office/drawing/2014/main" id="{DF78A0A8-6CF1-4728-9B30-8DE600D58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400" b="1">
                <a:latin typeface="Times New Roman" panose="02020603050405020304" pitchFamily="18" charset="0"/>
              </a:rPr>
              <a:t>The data link layer is responsible for moving </a:t>
            </a:r>
            <a:br>
              <a:rPr lang="en-US" altLang="en-US" sz="2400" b="1">
                <a:latin typeface="Times New Roman" panose="02020603050405020304" pitchFamily="18" charset="0"/>
              </a:rPr>
            </a:br>
            <a:r>
              <a:rPr lang="en-US" altLang="en-US" sz="2400" b="1">
                <a:latin typeface="Times New Roman" panose="02020603050405020304" pitchFamily="18" charset="0"/>
              </a:rPr>
              <a:t>frames from one hop (node) to the next.</a:t>
            </a:r>
          </a:p>
        </p:txBody>
      </p:sp>
      <p:grpSp>
        <p:nvGrpSpPr>
          <p:cNvPr id="337925" name="Group 5">
            <a:extLst>
              <a:ext uri="{FF2B5EF4-FFF2-40B4-BE49-F238E27FC236}">
                <a16:creationId xmlns:a16="http://schemas.microsoft.com/office/drawing/2014/main" id="{134297E7-FD8D-49D4-8637-0927A027A2C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286000"/>
            <a:ext cx="1143000" cy="566738"/>
            <a:chOff x="1200" y="1248"/>
            <a:chExt cx="720" cy="357"/>
          </a:xfrm>
        </p:grpSpPr>
        <p:pic>
          <p:nvPicPr>
            <p:cNvPr id="337926" name="Picture 6">
              <a:extLst>
                <a:ext uri="{FF2B5EF4-FFF2-40B4-BE49-F238E27FC236}">
                  <a16:creationId xmlns:a16="http://schemas.microsoft.com/office/drawing/2014/main" id="{5FC65981-5BE3-42C8-BC87-36829E85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7927" name="Text Box 7">
              <a:extLst>
                <a:ext uri="{FF2B5EF4-FFF2-40B4-BE49-F238E27FC236}">
                  <a16:creationId xmlns:a16="http://schemas.microsoft.com/office/drawing/2014/main" id="{03A5EDE9-73F4-4F28-890B-561A9D619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8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421FF4-35E1-40A1-87B8-FEC533F1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33920692-79A1-42B5-B371-DA2DA1C2A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Readings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A4A02DAE-152F-4D27-A411-4EBAA5227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Chapter 1 (B. A Forouzan)</a:t>
            </a:r>
          </a:p>
          <a:p>
            <a:pPr lvl="1"/>
            <a:r>
              <a:rPr lang="en-US" altLang="en-US"/>
              <a:t>Section 1.1, 1.2, 1.3,1.4</a:t>
            </a:r>
          </a:p>
          <a:p>
            <a:r>
              <a:rPr lang="en-US" altLang="en-US" sz="3400"/>
              <a:t>Chapter 2 (B.A Forouzan)</a:t>
            </a:r>
          </a:p>
          <a:p>
            <a:pPr lvl="1"/>
            <a:r>
              <a:rPr lang="en-US" altLang="en-US"/>
              <a:t>Section 2.1, 2.2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D196D8-AF6F-4688-84E2-FC3E3AAB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20C1525-D6B0-4459-A21F-DF24A95A4764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278530" name="Picture 2">
            <a:extLst>
              <a:ext uri="{FF2B5EF4-FFF2-40B4-BE49-F238E27FC236}">
                <a16:creationId xmlns:a16="http://schemas.microsoft.com/office/drawing/2014/main" id="{6F98B932-C77D-45FF-B19D-74764BC9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35814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quick visual guide to computer network types.">
            <a:extLst>
              <a:ext uri="{FF2B5EF4-FFF2-40B4-BE49-F238E27FC236}">
                <a16:creationId xmlns:a16="http://schemas.microsoft.com/office/drawing/2014/main" id="{4BEA8CD4-A4ED-43BF-9CB6-95981B99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4075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8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970" y="340106"/>
            <a:ext cx="53047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LOCAL</a:t>
            </a:r>
            <a:r>
              <a:rPr spc="-195" dirty="0"/>
              <a:t> </a:t>
            </a:r>
            <a:r>
              <a:rPr dirty="0"/>
              <a:t>AREA</a:t>
            </a:r>
            <a:r>
              <a:rPr spc="-18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186688"/>
            <a:ext cx="7615555" cy="47205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7180" marR="5715" indent="-284480" algn="just">
              <a:lnSpc>
                <a:spcPts val="3020"/>
              </a:lnSpc>
              <a:spcBef>
                <a:spcPts val="484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privately</a:t>
            </a:r>
            <a:r>
              <a:rPr sz="2800" spc="1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owned</a:t>
            </a:r>
            <a:r>
              <a:rPr sz="2800" spc="1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	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office,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10" dirty="0">
                <a:latin typeface="Calibri"/>
                <a:cs typeface="Calibri"/>
              </a:rPr>
              <a:t> campus.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dirty="0">
                <a:latin typeface="Calibri"/>
                <a:cs typeface="Calibri"/>
              </a:rPr>
              <a:t>Geographical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few</a:t>
            </a:r>
            <a:r>
              <a:rPr sz="2800" spc="-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kilometers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97180" marR="5080" indent="-284480" algn="just">
              <a:lnSpc>
                <a:spcPts val="3020"/>
              </a:lnSpc>
              <a:spcBef>
                <a:spcPts val="725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3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allow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resources</a:t>
            </a:r>
            <a:r>
              <a:rPr sz="2800" spc="3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(hardware,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software 	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26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data)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26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265" dirty="0">
                <a:latin typeface="Calibri"/>
                <a:cs typeface="Calibri"/>
              </a:rPr>
              <a:t>   </a:t>
            </a:r>
            <a:r>
              <a:rPr sz="2800" spc="-10" dirty="0">
                <a:latin typeface="Calibri"/>
                <a:cs typeface="Calibri"/>
              </a:rPr>
              <a:t>personal 	computers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stations.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media.</a:t>
            </a:r>
            <a:endParaRPr sz="2800">
              <a:latin typeface="Calibri"/>
              <a:cs typeface="Calibri"/>
            </a:endParaRPr>
          </a:p>
          <a:p>
            <a:pPr marL="297180" indent="-284480" algn="just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297180" algn="l"/>
              </a:tabLst>
            </a:pPr>
            <a:r>
              <a:rPr sz="2800" spc="-20" dirty="0">
                <a:latin typeface="Calibri"/>
                <a:cs typeface="Calibri"/>
              </a:rPr>
              <a:t>Topologies: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star.</a:t>
            </a:r>
            <a:endParaRPr sz="2800">
              <a:latin typeface="Calibri"/>
              <a:cs typeface="Calibri"/>
            </a:endParaRPr>
          </a:p>
          <a:p>
            <a:pPr marL="297180" marR="5715" indent="-284480" algn="just">
              <a:lnSpc>
                <a:spcPts val="3020"/>
              </a:lnSpc>
              <a:spcBef>
                <a:spcPts val="72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rates: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16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Mbps.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Recent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advancements 	</a:t>
            </a:r>
            <a:r>
              <a:rPr sz="2800" dirty="0">
                <a:latin typeface="Calibri"/>
                <a:cs typeface="Calibri"/>
              </a:rPr>
              <a:t>support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100</a:t>
            </a:r>
            <a:r>
              <a:rPr sz="2800" spc="52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Mbps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509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Gbps</a:t>
            </a:r>
            <a:r>
              <a:rPr sz="2800" spc="51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505" dirty="0">
                <a:latin typeface="Calibri"/>
                <a:cs typeface="Calibri"/>
              </a:rPr>
              <a:t>  </a:t>
            </a:r>
            <a:r>
              <a:rPr sz="2800" spc="-25" dirty="0">
                <a:latin typeface="Calibri"/>
                <a:cs typeface="Calibri"/>
              </a:rPr>
              <a:t>in 	</a:t>
            </a:r>
            <a:r>
              <a:rPr sz="2800" spc="-10" dirty="0">
                <a:latin typeface="Calibri"/>
                <a:cs typeface="Calibri"/>
              </a:rPr>
              <a:t>development.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imeline">
            <a:extLst>
              <a:ext uri="{FF2B5EF4-FFF2-40B4-BE49-F238E27FC236}">
                <a16:creationId xmlns:a16="http://schemas.microsoft.com/office/drawing/2014/main" id="{F5731525-782F-4D99-8207-9E534AF5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52400"/>
            <a:ext cx="74676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96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DB9F8A22-F5D3-4EFD-9B9A-372DDBE1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1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able">
            <a:extLst>
              <a:ext uri="{FF2B5EF4-FFF2-40B4-BE49-F238E27FC236}">
                <a16:creationId xmlns:a16="http://schemas.microsoft.com/office/drawing/2014/main" id="{2E601C6D-3D17-4E9D-A7BF-238370D7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64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892052B2-F87F-45B8-B2CC-BE3A5D7D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0"/>
            <a:ext cx="4700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76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To-</a:t>
            </a:r>
            <a:r>
              <a:rPr dirty="0"/>
              <a:t>Do</a:t>
            </a:r>
            <a:r>
              <a:rPr spc="-1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58797"/>
            <a:ext cx="8072755" cy="441531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142240" indent="-342900">
              <a:lnSpc>
                <a:spcPts val="346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At</a:t>
            </a:r>
            <a:r>
              <a:rPr spc="-80" dirty="0"/>
              <a:t> </a:t>
            </a:r>
            <a:r>
              <a:rPr dirty="0"/>
              <a:t>least</a:t>
            </a:r>
            <a:r>
              <a:rPr spc="-65" dirty="0"/>
              <a:t> </a:t>
            </a:r>
            <a:r>
              <a:rPr dirty="0"/>
              <a:t>go</a:t>
            </a:r>
            <a:r>
              <a:rPr spc="-75" dirty="0"/>
              <a:t> </a:t>
            </a:r>
            <a:r>
              <a:rPr dirty="0"/>
              <a:t>through</a:t>
            </a:r>
            <a:r>
              <a:rPr spc="-50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slides</a:t>
            </a:r>
            <a:r>
              <a:rPr spc="-65" dirty="0"/>
              <a:t> </a:t>
            </a:r>
            <a:r>
              <a:rPr dirty="0"/>
              <a:t>once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order </a:t>
            </a:r>
            <a:r>
              <a:rPr dirty="0"/>
              <a:t>to</a:t>
            </a:r>
            <a:r>
              <a:rPr spc="-110" dirty="0"/>
              <a:t> </a:t>
            </a:r>
            <a:r>
              <a:rPr dirty="0"/>
              <a:t>grasp</a:t>
            </a:r>
            <a:r>
              <a:rPr spc="-9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concept</a:t>
            </a:r>
            <a:r>
              <a:rPr spc="-90" dirty="0"/>
              <a:t> </a:t>
            </a:r>
            <a:r>
              <a:rPr dirty="0"/>
              <a:t>before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next</a:t>
            </a:r>
            <a:r>
              <a:rPr spc="-100" dirty="0"/>
              <a:t> </a:t>
            </a:r>
            <a:r>
              <a:rPr spc="-10" dirty="0"/>
              <a:t>lecture.</a:t>
            </a:r>
          </a:p>
          <a:p>
            <a:pPr marL="355600" marR="1523365" indent="-342900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Join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Group</a:t>
            </a:r>
            <a:r>
              <a:rPr spc="-55" dirty="0"/>
              <a:t> </a:t>
            </a:r>
            <a:r>
              <a:rPr dirty="0"/>
              <a:t>Home</a:t>
            </a:r>
            <a:r>
              <a:rPr spc="-65" dirty="0"/>
              <a:t> </a:t>
            </a:r>
            <a:r>
              <a:rPr dirty="0"/>
              <a:t>page</a:t>
            </a:r>
            <a:r>
              <a:rPr spc="-65" dirty="0"/>
              <a:t> </a:t>
            </a:r>
            <a:r>
              <a:rPr dirty="0"/>
              <a:t>as</a:t>
            </a:r>
            <a:r>
              <a:rPr spc="-75" dirty="0"/>
              <a:t> </a:t>
            </a:r>
            <a:r>
              <a:rPr dirty="0"/>
              <a:t>soon</a:t>
            </a:r>
            <a:r>
              <a:rPr spc="-65" dirty="0"/>
              <a:t> </a:t>
            </a:r>
            <a:r>
              <a:rPr spc="-25" dirty="0"/>
              <a:t>as </a:t>
            </a:r>
            <a:r>
              <a:rPr spc="-10" dirty="0"/>
              <a:t>possible.</a:t>
            </a:r>
          </a:p>
          <a:p>
            <a:pPr marL="354330" marR="5080" indent="-341630" algn="just">
              <a:lnSpc>
                <a:spcPts val="3460"/>
              </a:lnSpc>
              <a:spcBef>
                <a:spcPts val="76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Lecture</a:t>
            </a:r>
            <a:r>
              <a:rPr spc="150" dirty="0"/>
              <a:t>  </a:t>
            </a:r>
            <a:r>
              <a:rPr dirty="0"/>
              <a:t>Slides</a:t>
            </a:r>
            <a:r>
              <a:rPr spc="155" dirty="0"/>
              <a:t>  </a:t>
            </a:r>
            <a:r>
              <a:rPr dirty="0"/>
              <a:t>for</a:t>
            </a:r>
            <a:r>
              <a:rPr spc="150" dirty="0"/>
              <a:t>  </a:t>
            </a:r>
            <a:r>
              <a:rPr dirty="0"/>
              <a:t>the</a:t>
            </a:r>
            <a:r>
              <a:rPr spc="155" dirty="0"/>
              <a:t>  </a:t>
            </a:r>
            <a:r>
              <a:rPr dirty="0"/>
              <a:t>next</a:t>
            </a:r>
            <a:r>
              <a:rPr spc="155" dirty="0"/>
              <a:t>  </a:t>
            </a:r>
            <a:r>
              <a:rPr dirty="0"/>
              <a:t>lecture</a:t>
            </a:r>
            <a:r>
              <a:rPr spc="150" dirty="0"/>
              <a:t>  </a:t>
            </a:r>
            <a:r>
              <a:rPr dirty="0"/>
              <a:t>will</a:t>
            </a:r>
            <a:r>
              <a:rPr spc="155" dirty="0"/>
              <a:t>  </a:t>
            </a:r>
            <a:r>
              <a:rPr spc="-25" dirty="0"/>
              <a:t>be 	</a:t>
            </a:r>
            <a:r>
              <a:rPr dirty="0"/>
              <a:t>uploaded</a:t>
            </a:r>
            <a:r>
              <a:rPr spc="100" dirty="0"/>
              <a:t> </a:t>
            </a:r>
            <a:r>
              <a:rPr dirty="0"/>
              <a:t>on</a:t>
            </a:r>
            <a:r>
              <a:rPr spc="90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group</a:t>
            </a:r>
            <a:r>
              <a:rPr spc="90" dirty="0"/>
              <a:t> </a:t>
            </a:r>
            <a:r>
              <a:rPr dirty="0"/>
              <a:t>home</a:t>
            </a:r>
            <a:r>
              <a:rPr spc="95" dirty="0"/>
              <a:t> </a:t>
            </a:r>
            <a:r>
              <a:rPr dirty="0"/>
              <a:t>page</a:t>
            </a:r>
            <a:r>
              <a:rPr spc="80" dirty="0"/>
              <a:t> </a:t>
            </a:r>
            <a:r>
              <a:rPr dirty="0"/>
              <a:t>before</a:t>
            </a:r>
            <a:r>
              <a:rPr spc="75" dirty="0"/>
              <a:t> </a:t>
            </a:r>
            <a:r>
              <a:rPr spc="-25" dirty="0"/>
              <a:t>the 	</a:t>
            </a:r>
            <a:r>
              <a:rPr spc="-10" dirty="0"/>
              <a:t>lecture.</a:t>
            </a:r>
          </a:p>
          <a:p>
            <a:pPr marL="354330" marR="6350" indent="-341630" algn="just">
              <a:lnSpc>
                <a:spcPts val="3460"/>
              </a:lnSpc>
              <a:spcBef>
                <a:spcPts val="75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Any</a:t>
            </a:r>
            <a:r>
              <a:rPr spc="605" dirty="0"/>
              <a:t> </a:t>
            </a:r>
            <a:r>
              <a:rPr dirty="0"/>
              <a:t>concern</a:t>
            </a:r>
            <a:r>
              <a:rPr spc="595" dirty="0"/>
              <a:t> </a:t>
            </a:r>
            <a:r>
              <a:rPr dirty="0"/>
              <a:t>regarding</a:t>
            </a:r>
            <a:r>
              <a:rPr spc="610" dirty="0"/>
              <a:t> </a:t>
            </a:r>
            <a:r>
              <a:rPr dirty="0"/>
              <a:t>the</a:t>
            </a:r>
            <a:r>
              <a:rPr spc="605" dirty="0"/>
              <a:t> </a:t>
            </a:r>
            <a:r>
              <a:rPr dirty="0"/>
              <a:t>course,</a:t>
            </a:r>
            <a:r>
              <a:rPr spc="585" dirty="0"/>
              <a:t> </a:t>
            </a:r>
            <a:r>
              <a:rPr dirty="0"/>
              <a:t>email</a:t>
            </a:r>
            <a:r>
              <a:rPr spc="60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90" dirty="0"/>
              <a:t> </a:t>
            </a:r>
            <a:r>
              <a:rPr lang="en-US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engr.ahmad.Nawaz@giki.edu.pk</a:t>
            </a:r>
            <a:endParaRPr u="sng" spc="-1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topology is LEAST common in modern LANs?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Star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Bus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Mesh 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Ring 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13220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5367-5FF1-427D-B981-44FDB22F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018779" cy="67710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1D1D1F"/>
                </a:solidFill>
                <a:effectLst/>
                <a:latin typeface="system-ui"/>
              </a:rPr>
              <a:t>Question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5E9-BA2F-4318-835B-BC6F023955A1}"/>
              </a:ext>
            </a:extLst>
          </p:cNvPr>
          <p:cNvSpPr txBox="1"/>
          <p:nvPr/>
        </p:nvSpPr>
        <p:spPr>
          <a:xfrm>
            <a:off x="609601" y="1676401"/>
            <a:ext cx="8077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Which topology is LEAST common in modern LANs?</a:t>
            </a:r>
          </a:p>
          <a:p>
            <a:pPr algn="l"/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A) Star ✅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(Most common today)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B) Bus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(Legacy Ethernet)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C) Mesh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(Rare due to cost)</a:t>
            </a:r>
            <a:br>
              <a:rPr lang="en-US" sz="2800" dirty="0"/>
            </a:br>
            <a:r>
              <a:rPr lang="en-US" sz="2800" b="0" i="0" dirty="0">
                <a:solidFill>
                  <a:srgbClr val="1D1D1F"/>
                </a:solidFill>
                <a:effectLst/>
                <a:latin typeface="system-ui"/>
              </a:rPr>
              <a:t>D) Ring ❌ </a:t>
            </a:r>
            <a:r>
              <a:rPr lang="en-US" sz="2800" b="0" i="1" dirty="0">
                <a:solidFill>
                  <a:srgbClr val="1D1D1F"/>
                </a:solidFill>
                <a:effectLst/>
                <a:latin typeface="system-ui"/>
              </a:rPr>
              <a:t>(Token Ring obsolete)</a:t>
            </a:r>
            <a:br>
              <a:rPr lang="en-US" sz="2800" dirty="0"/>
            </a:br>
            <a:endParaRPr lang="en-US" sz="28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28484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2708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LAN</a:t>
            </a:r>
            <a:r>
              <a:rPr sz="4000" spc="-50" dirty="0"/>
              <a:t> </a:t>
            </a:r>
            <a:r>
              <a:rPr sz="4000" dirty="0"/>
              <a:t>connecting</a:t>
            </a:r>
            <a:r>
              <a:rPr sz="4000" spc="-70" dirty="0"/>
              <a:t> </a:t>
            </a:r>
            <a:r>
              <a:rPr sz="4000" dirty="0"/>
              <a:t>12</a:t>
            </a:r>
            <a:r>
              <a:rPr sz="4000" spc="-65" dirty="0"/>
              <a:t> </a:t>
            </a:r>
            <a:r>
              <a:rPr sz="4000" dirty="0"/>
              <a:t>computers</a:t>
            </a:r>
            <a:r>
              <a:rPr sz="4000" spc="-65" dirty="0"/>
              <a:t> </a:t>
            </a:r>
            <a:r>
              <a:rPr sz="4000" dirty="0"/>
              <a:t>in</a:t>
            </a:r>
            <a:r>
              <a:rPr sz="4000" spc="-70" dirty="0"/>
              <a:t> </a:t>
            </a:r>
            <a:r>
              <a:rPr sz="4000" dirty="0"/>
              <a:t>a</a:t>
            </a:r>
            <a:r>
              <a:rPr sz="4000" spc="-50" dirty="0"/>
              <a:t> </a:t>
            </a:r>
            <a:r>
              <a:rPr sz="4000" spc="-25" dirty="0"/>
              <a:t>Hub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00136"/>
            <a:ext cx="7197596" cy="452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3975" y="462279"/>
            <a:ext cx="7496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METROPOLITAN</a:t>
            </a:r>
            <a:r>
              <a:rPr spc="-170" dirty="0"/>
              <a:t> </a:t>
            </a:r>
            <a:r>
              <a:rPr dirty="0"/>
              <a:t>AREA</a:t>
            </a:r>
            <a:r>
              <a:rPr spc="-17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187" y="1410335"/>
            <a:ext cx="7616190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4480" algn="just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14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customers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who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1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55" dirty="0">
                <a:latin typeface="Calibri"/>
                <a:cs typeface="Calibri"/>
              </a:rPr>
              <a:t> 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high 	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speed</a:t>
            </a:r>
            <a:r>
              <a:rPr sz="2800" spc="4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connectivity,</a:t>
            </a:r>
            <a:r>
              <a:rPr sz="2800" spc="4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normally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4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internet</a:t>
            </a:r>
            <a:r>
              <a:rPr sz="2800" spc="4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spread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city.</a:t>
            </a:r>
            <a:endParaRPr sz="2800" dirty="0">
              <a:latin typeface="Calibri"/>
              <a:cs typeface="Calibri"/>
            </a:endParaRPr>
          </a:p>
          <a:p>
            <a:pPr marL="297180" marR="5080" indent="-284480" algn="just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Maybe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network</a:t>
            </a:r>
            <a:r>
              <a:rPr sz="2800" spc="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maybe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40" dirty="0">
                <a:latin typeface="Calibri"/>
                <a:cs typeface="Calibri"/>
              </a:rPr>
              <a:t> 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connecting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LANs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larger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 	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resources</a:t>
            </a:r>
            <a:r>
              <a:rPr sz="2800" spc="4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4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4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LAN-to-</a:t>
            </a:r>
            <a:r>
              <a:rPr sz="2800" dirty="0">
                <a:latin typeface="Calibri"/>
                <a:cs typeface="Calibri"/>
              </a:rPr>
              <a:t>LAN</a:t>
            </a:r>
            <a:r>
              <a:rPr sz="2800" spc="4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	</a:t>
            </a:r>
            <a:r>
              <a:rPr sz="2800" dirty="0">
                <a:latin typeface="Calibri"/>
                <a:cs typeface="Calibri"/>
              </a:rPr>
              <a:t>well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device-</a:t>
            </a:r>
            <a:r>
              <a:rPr sz="2800" spc="-25" dirty="0">
                <a:latin typeface="Calibri"/>
                <a:cs typeface="Calibri"/>
              </a:rPr>
              <a:t>to-</a:t>
            </a:r>
            <a:r>
              <a:rPr sz="2800" spc="-10" dirty="0">
                <a:latin typeface="Calibri"/>
                <a:cs typeface="Calibri"/>
              </a:rPr>
              <a:t>device.</a:t>
            </a:r>
            <a:endParaRPr sz="2800" dirty="0">
              <a:latin typeface="Calibri"/>
              <a:cs typeface="Calibri"/>
            </a:endParaRPr>
          </a:p>
          <a:p>
            <a:pPr marL="297180" marR="5080" indent="-284480" algn="just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3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company</a:t>
            </a:r>
            <a:r>
              <a:rPr sz="2800" spc="4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</a:t>
            </a:r>
            <a:r>
              <a:rPr sz="2800" spc="3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3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 	</a:t>
            </a:r>
            <a:r>
              <a:rPr sz="2800" dirty="0">
                <a:latin typeface="Calibri"/>
                <a:cs typeface="Calibri"/>
              </a:rPr>
              <a:t>LANs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offices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throughout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city.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545" rIns="0" bIns="0" rtlCol="0">
            <a:spAutoFit/>
          </a:bodyPr>
          <a:lstStyle/>
          <a:p>
            <a:pPr marL="86804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Metropolitan</a:t>
            </a:r>
            <a:r>
              <a:rPr spc="-165" dirty="0"/>
              <a:t> </a:t>
            </a:r>
            <a:r>
              <a:rPr dirty="0"/>
              <a:t>Area</a:t>
            </a:r>
            <a:r>
              <a:rPr spc="-17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" y="1800225"/>
            <a:ext cx="6591300" cy="4119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5239</TotalTime>
  <Words>1061</Words>
  <Application>Microsoft Office PowerPoint</Application>
  <PresentationFormat>On-screen Show (4:3)</PresentationFormat>
  <Paragraphs>182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MT</vt:lpstr>
      <vt:lpstr>Calibri</vt:lpstr>
      <vt:lpstr>system-ui</vt:lpstr>
      <vt:lpstr>Times New Roman</vt:lpstr>
      <vt:lpstr>Wingdings</vt:lpstr>
      <vt:lpstr>Office Theme</vt:lpstr>
      <vt:lpstr>PowerPoint Presentation</vt:lpstr>
      <vt:lpstr>HYBRID TOPOLGY</vt:lpstr>
      <vt:lpstr>CATEGORIES OF NETWORK</vt:lpstr>
      <vt:lpstr>LOCAL AREA NETWORK</vt:lpstr>
      <vt:lpstr>Question</vt:lpstr>
      <vt:lpstr>Question</vt:lpstr>
      <vt:lpstr>LAN connecting 12 computers in a Hub</vt:lpstr>
      <vt:lpstr>METROPOLITAN AREA NETWORK</vt:lpstr>
      <vt:lpstr>Metropolitan Area Network</vt:lpstr>
      <vt:lpstr>Question</vt:lpstr>
      <vt:lpstr>Question</vt:lpstr>
      <vt:lpstr>WIDE AREA NETWORK</vt:lpstr>
      <vt:lpstr>A Switched WAN &amp; Point-to-Point WAN</vt:lpstr>
      <vt:lpstr>A Heterogeneous Network made of 4 WANs and 2 LANs</vt:lpstr>
      <vt:lpstr>INTERNET</vt:lpstr>
      <vt:lpstr>Hierarchical Organization of Internet</vt:lpstr>
      <vt:lpstr>Question</vt:lpstr>
      <vt:lpstr>Question</vt:lpstr>
      <vt:lpstr>PowerPoint Presentation</vt:lpstr>
      <vt:lpstr>STANDARDS</vt:lpstr>
      <vt:lpstr>STANDARD ORGANIZATIONS</vt:lpstr>
      <vt:lpstr>Layered Tasks</vt:lpstr>
      <vt:lpstr>Why layered communication?</vt:lpstr>
      <vt:lpstr>Reference Models</vt:lpstr>
      <vt:lpstr>OSI Reference model</vt:lpstr>
      <vt:lpstr>Seven layers of the OSI model</vt:lpstr>
      <vt:lpstr>Exchange using OSI Model</vt:lpstr>
      <vt:lpstr>The interaction between layers in the OSI model</vt:lpstr>
      <vt:lpstr>Issues, to be resolved by the layers</vt:lpstr>
      <vt:lpstr>OSI Layers</vt:lpstr>
      <vt:lpstr>Physical layer</vt:lpstr>
      <vt:lpstr>PowerPoint Presentation</vt:lpstr>
      <vt:lpstr>Data Link layer</vt:lpstr>
      <vt:lpstr>Data Link layer - hop-to-hop delivery-</vt:lpstr>
      <vt:lpstr>Data Link layer - example-</vt:lpstr>
      <vt:lpstr>PowerPoint Presentation</vt:lpstr>
      <vt:lpstr>Readings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EEE314:DATA COMMUNICATIONS &amp; COMPUTER NETWORKS</dc:title>
  <dc:creator>Atif Shakeel</dc:creator>
  <cp:lastModifiedBy>Muhammad Ahmad Nawaz Lecturer FCSE</cp:lastModifiedBy>
  <cp:revision>39</cp:revision>
  <dcterms:created xsi:type="dcterms:W3CDTF">2026-01-28T12:11:51Z</dcterms:created>
  <dcterms:modified xsi:type="dcterms:W3CDTF">2026-02-02T08:48:30Z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2026-01-28T00:00:00Z</vt:filetime>
  </property>
  <property fmtid="{D5CDD505-2E9C-101B-9397-08002B2CF9AE}" pid="5" name="Producer">
    <vt:lpwstr>Microsoft® Office PowerPoint® 2007</vt:lpwstr>
  </property>
</Properties>
</file>